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039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da20af0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da20af0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df5432b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df5432b5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d8ff2b2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d8ff2b2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d8ff2b2f8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d8ff2b2f8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da20af07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da20af07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da20af07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da20af07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da20af07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da20af07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da20af07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da20af07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9950"/>
            <a:ext cx="8520600" cy="12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380" b="1" i="1" dirty="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„JOCUL CU LEGO- O NOUĂ ABORDARE DE ÎNVĂȚARE PRIN JOC , ÎN GRĂDINIȚĂ”</a:t>
            </a:r>
            <a:endParaRPr lang="en-US" sz="238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077450"/>
            <a:ext cx="8520600" cy="1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Grădinița „PARADISUL COPILĂRIEI” Tg. Mureș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420100" y="3687300"/>
            <a:ext cx="541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80100" y="3433450"/>
            <a:ext cx="875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prof. pentru învățământ preșcolar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o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Dorina Pop și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Morar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Raluca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38150" y="476250"/>
            <a:ext cx="85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95300" y="285750"/>
            <a:ext cx="8153400" cy="433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Obiective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propuse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îndrumător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perspectiva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oferirii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,,”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Stării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bine” 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participanților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SOCIAL: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Satisfacerea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nevoii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comunicare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membri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grupului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precum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susținerea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relațiilor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prietenie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Oferirea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unui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confort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material,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printr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-un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educational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facil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plăcut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cuprinde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didactice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resurse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optime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necesare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desfășurării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activităților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joc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EMOȚIONAL: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Regizarea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situații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joc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învățare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oferă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participanților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bucurie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satisfacție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comunicare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învățare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creere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Oferirea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oportunității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verbaliza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trăirile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emoțiile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MENTAL: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Oferirea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pârghii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susținere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dezvoltare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conexiuni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logice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raționamente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proiectarea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rezolvarea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SPIRITUAL: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Crearea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reflexie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vederea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empatizării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generării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exemple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bunătate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creșterea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stimei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sine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conștientizarea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valorii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umane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600" b="1" i="1" dirty="0">
                <a:latin typeface="Times New Roman"/>
                <a:ea typeface="Times New Roman"/>
                <a:cs typeface="Times New Roman"/>
                <a:sym typeface="Times New Roman"/>
              </a:rPr>
              <a:t>„Schimbarea suntem Noi”</a:t>
            </a:r>
            <a:endParaRPr sz="16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699" y="106874"/>
            <a:ext cx="8589413" cy="62939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ATELIER DE JOC </a:t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1.Activități de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Dezvoltare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Personală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-ADP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Salutul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aducerea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stării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de bine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prin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poezia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,,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Gândul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bun ”</a:t>
            </a:r>
            <a:r>
              <a:rPr lang="en-US" sz="1800" dirty="0">
                <a:effectLst/>
                <a:latin typeface="Noto Sans Symbols"/>
                <a:ea typeface="Noto Sans Symbols"/>
                <a:cs typeface="Noto Sans Symbols"/>
              </a:rPr>
              <a:t/>
            </a:r>
            <a:br>
              <a:rPr lang="en-US" sz="1800" dirty="0"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Prezentarea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,,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Florii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BUNĂSTĂRII”</a:t>
            </a:r>
            <a:r>
              <a:rPr lang="en-US" sz="1800" dirty="0">
                <a:effectLst/>
                <a:latin typeface="Noto Sans Symbols"/>
                <a:ea typeface="Noto Sans Symbols"/>
                <a:cs typeface="Noto Sans Symbols"/>
              </a:rPr>
              <a:t/>
            </a:r>
            <a:br>
              <a:rPr lang="en-US" sz="1800" dirty="0"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Desfășurarea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Jocului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,,Lego magic!” (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Mâna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oarbă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),</a:t>
            </a: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Fiecare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participant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piesă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Li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adresa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întrebări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deschise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despre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culoare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textură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utilitate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asocieri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forma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funcție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culoarea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lego-ului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ales ( 4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forma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funcție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culoarea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lego-ului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ales ( 4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600" dirty="0">
                <a:effectLst/>
                <a:latin typeface="Noto Sans Symbols"/>
                <a:ea typeface="Noto Sans Symbols"/>
                <a:cs typeface="Noto Sans Symbols"/>
              </a:rPr>
              <a:t/>
            </a:r>
            <a:br>
              <a:rPr lang="en-US" sz="1600" dirty="0">
                <a:effectLst/>
                <a:latin typeface="Noto Sans Symbols"/>
                <a:ea typeface="Noto Sans Symbols"/>
                <a:cs typeface="Noto Sans Symbols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33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11" dirty="0"/>
              <a:t>  </a:t>
            </a:r>
            <a:endParaRPr sz="241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AA8E71-0BDF-4D2A-9570-E58349846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0" y="2749095"/>
            <a:ext cx="2719234" cy="2212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7D9238-7BDA-4CEA-957F-185F9CD2D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753" y="2414609"/>
            <a:ext cx="1629509" cy="2150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0C7A09-85B8-4391-9474-143FBA521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352" y="2871786"/>
            <a:ext cx="2257425" cy="16930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97700"/>
            <a:ext cx="8520600" cy="3781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Fiecare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participant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două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piese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grămada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pe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covor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le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folosi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un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joc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.(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fiecare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participant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acum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piese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Înviorarea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melodia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,,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Gimnastica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dimineață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Ghidușii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cu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ajutorul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piese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persoană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Participanții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ține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fiecare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mână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piesă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treia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așeza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dreptul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picioarelor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fața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strofa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1, 2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participanții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cu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piesele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mână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mișcările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indicate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versurile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cântecului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strofele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sari ca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veverița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peste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înconjura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pisica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refren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aplauda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ajutorul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pieselor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(Ex: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Mâinile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sus le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ridicăm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2- Clap, Clap!)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z="1600"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509850" y="3593306"/>
            <a:ext cx="8124300" cy="1282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54A1B4-EAC3-417D-B308-5394BEB06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13" y="2571750"/>
            <a:ext cx="4013174" cy="1805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146950" y="187025"/>
            <a:ext cx="8857500" cy="1377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indent="45720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2.Activități pe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Domenii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Experiențiale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-ADE</a:t>
            </a:r>
          </a:p>
          <a:p>
            <a:pPr marL="0" indent="45720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Domeniul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Știință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Domeniul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Limbă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Comunicare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45720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87" name="Google Shape;87;p18"/>
          <p:cNvSpPr txBox="1"/>
          <p:nvPr/>
        </p:nvSpPr>
        <p:spPr>
          <a:xfrm>
            <a:off x="286500" y="1409201"/>
            <a:ext cx="8857500" cy="17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Intuire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cărți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povești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Biblioteca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Gradiniței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Paradisul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Copilăriei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Fiecare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echipă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personaj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special, magic, din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piese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Descoperirea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”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formulei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magice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”(din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cuvinte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încep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sunetele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inițiale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culorilor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grupelor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adabra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uly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54BFF9-85C2-4501-B7AD-D273404FA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727" y="2674658"/>
            <a:ext cx="1750220" cy="2333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5383E5-FC5D-4856-A333-32B86D420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054" y="2593698"/>
            <a:ext cx="1810940" cy="2414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C6480E-F0D6-4547-B5EF-A32EE1DD0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523" y="2300288"/>
            <a:ext cx="1957628" cy="27079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209550" y="159275"/>
            <a:ext cx="8520600" cy="15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,,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lume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magică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orășel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acestor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personaje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cu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piese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preluate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pe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covor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Prezentarea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orășelelor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iniția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dialoguri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adresare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întrebări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deschise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despre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aceaste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construcții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despre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rolul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lor,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amplasarea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acestora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personajele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existente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meseriile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lor,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numărarea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lor,…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F90764-4DF1-4C68-9288-0AD8DC092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69" y="1233839"/>
            <a:ext cx="3313855" cy="33064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177825"/>
            <a:ext cx="372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>
              <a:buSzPts val="990"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3.Activități Liber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Alese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colaborare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z="1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25750"/>
            <a:ext cx="3602700" cy="29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Construcții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:,,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Șoseaua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orășelul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magic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Construirea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drumuri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șosele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între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orășele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”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îmbinând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elementele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realizând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planul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proiectantului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ideile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artistului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Joc de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:,,De-a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proiectanții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Sarcină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participant: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proiectează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vizual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verbalizează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colegii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proiectul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Artă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Șosele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colorate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Sarcină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participant: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alege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sugerează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culorile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șoselelor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A72525-09E4-42FD-816F-3DBA43063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791" y="57149"/>
            <a:ext cx="2547446" cy="3428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24AD07-2824-46DE-8A43-2CCBE7ADC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82" y="2015554"/>
            <a:ext cx="2351318" cy="3135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112394-D888-4349-9473-968B814BD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09" y="3486099"/>
            <a:ext cx="3340986" cy="15399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300038"/>
            <a:ext cx="8520600" cy="1814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Activitatea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continuă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jocul</a:t>
            </a:r>
            <a:r>
              <a:rPr lang="en-US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,,</a:t>
            </a:r>
            <a:r>
              <a:rPr lang="en-US" sz="1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Veselii</a:t>
            </a:r>
            <a:r>
              <a:rPr lang="en-US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călători</a:t>
            </a:r>
            <a:r>
              <a:rPr lang="en-US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susținut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cântecelul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,,Pe un drum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țară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Făt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Frumos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trecea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momentul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lacunar din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cântec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participanții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îndrumați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construiască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mijloc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transport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călătorească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soselele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dintre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orașe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ajunge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lumile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magice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discuții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conclusive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dirijate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 accent pe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Sferele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Bunăstării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Social, Material,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Emoțional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Mental, Spiritual,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F4A1C5-FE8D-4F5F-9556-AD54CD4E6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556" y="1715704"/>
            <a:ext cx="4053131" cy="33751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552175" y="217925"/>
            <a:ext cx="365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220" b="1" dirty="0">
                <a:latin typeface="Comic Sans MS"/>
                <a:ea typeface="Comic Sans MS"/>
                <a:cs typeface="Comic Sans MS"/>
                <a:sym typeface="Comic Sans MS"/>
              </a:rPr>
              <a:t>CONCLUZII</a:t>
            </a:r>
            <a:endParaRPr sz="222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697525"/>
            <a:ext cx="4003500" cy="39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2065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dirty="0" err="1">
                <a:solidFill>
                  <a:schemeClr val="tx1"/>
                </a:solidFill>
              </a:rPr>
              <a:t>Jocul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este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principalul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mijloc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învățare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copilului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preșcolar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Jocul</a:t>
            </a:r>
            <a:r>
              <a:rPr lang="en-US" sz="1600" dirty="0">
                <a:solidFill>
                  <a:schemeClr val="tx1"/>
                </a:solidFill>
              </a:rPr>
              <a:t> cu LEGO, s-a </a:t>
            </a:r>
            <a:r>
              <a:rPr lang="en-US" sz="1600" dirty="0" err="1">
                <a:solidFill>
                  <a:schemeClr val="tx1"/>
                </a:solidFill>
              </a:rPr>
              <a:t>dovedit</a:t>
            </a:r>
            <a:r>
              <a:rPr lang="en-US" sz="1600" dirty="0">
                <a:solidFill>
                  <a:schemeClr val="tx1"/>
                </a:solidFill>
              </a:rPr>
              <a:t> a fi incitant, </a:t>
            </a:r>
            <a:r>
              <a:rPr lang="en-US" sz="1600" dirty="0" err="1">
                <a:solidFill>
                  <a:schemeClr val="tx1"/>
                </a:solidFill>
              </a:rPr>
              <a:t>stimulativ</a:t>
            </a:r>
            <a:r>
              <a:rPr lang="en-US" sz="1600" dirty="0">
                <a:solidFill>
                  <a:schemeClr val="tx1"/>
                </a:solidFill>
              </a:rPr>
              <a:t>, a pus </a:t>
            </a:r>
            <a:r>
              <a:rPr lang="en-US" sz="1600" dirty="0" err="1">
                <a:solidFill>
                  <a:schemeClr val="tx1"/>
                </a:solidFill>
              </a:rPr>
              <a:t>în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în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acțiune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raționamente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și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judecăți</a:t>
            </a:r>
            <a:r>
              <a:rPr lang="en-US" sz="1600" dirty="0">
                <a:solidFill>
                  <a:schemeClr val="tx1"/>
                </a:solidFill>
              </a:rPr>
              <a:t>, a </a:t>
            </a:r>
            <a:r>
              <a:rPr lang="en-US" sz="1600" dirty="0" err="1">
                <a:solidFill>
                  <a:schemeClr val="tx1"/>
                </a:solidFill>
              </a:rPr>
              <a:t>determinat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preșcolarul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lucreze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în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echipă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creeze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trăiască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clipa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opereze</a:t>
            </a:r>
            <a:r>
              <a:rPr lang="en-US" sz="1600" dirty="0">
                <a:solidFill>
                  <a:schemeClr val="tx1"/>
                </a:solidFill>
              </a:rPr>
              <a:t> cu </a:t>
            </a:r>
            <a:r>
              <a:rPr lang="en-US" sz="1600" dirty="0" err="1">
                <a:solidFill>
                  <a:schemeClr val="tx1"/>
                </a:solidFill>
              </a:rPr>
              <a:t>noțiuni</a:t>
            </a:r>
            <a:r>
              <a:rPr lang="en-US" sz="1600" dirty="0">
                <a:solidFill>
                  <a:schemeClr val="tx1"/>
                </a:solidFill>
              </a:rPr>
              <a:t> din </a:t>
            </a:r>
            <a:r>
              <a:rPr lang="en-US" sz="1600" dirty="0" err="1">
                <a:solidFill>
                  <a:schemeClr val="tx1"/>
                </a:solidFill>
              </a:rPr>
              <a:t>alte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sfere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și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domenii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își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dovedească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abilități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neexersate</a:t>
            </a:r>
            <a:r>
              <a:rPr lang="en-US" sz="1600" dirty="0">
                <a:solidFill>
                  <a:schemeClr val="tx1"/>
                </a:solidFill>
              </a:rPr>
              <a:t> la </a:t>
            </a:r>
            <a:r>
              <a:rPr lang="en-US" sz="1600" dirty="0" err="1">
                <a:solidFill>
                  <a:schemeClr val="tx1"/>
                </a:solidFill>
              </a:rPr>
              <a:t>grădiniță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să</a:t>
            </a:r>
            <a:r>
              <a:rPr lang="en-US" sz="1600" dirty="0">
                <a:solidFill>
                  <a:schemeClr val="tx1"/>
                </a:solidFill>
              </a:rPr>
              <a:t> fie </a:t>
            </a:r>
            <a:r>
              <a:rPr lang="en-US" sz="1600" dirty="0" err="1">
                <a:solidFill>
                  <a:schemeClr val="tx1"/>
                </a:solidFill>
              </a:rPr>
              <a:t>ei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înșiși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marL="12065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b="1" u="sng" dirty="0" err="1">
                <a:solidFill>
                  <a:schemeClr val="tx1"/>
                </a:solidFill>
              </a:rPr>
              <a:t>Bibliografie</a:t>
            </a:r>
            <a:r>
              <a:rPr lang="en-US" sz="1600" b="1" u="sng" dirty="0">
                <a:solidFill>
                  <a:schemeClr val="tx1"/>
                </a:solidFill>
              </a:rPr>
              <a:t>:</a:t>
            </a:r>
          </a:p>
          <a:p>
            <a:pPr marL="40640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Curriculum </a:t>
            </a:r>
            <a:r>
              <a:rPr lang="en-US" sz="1600" dirty="0" err="1">
                <a:solidFill>
                  <a:schemeClr val="tx1"/>
                </a:solidFill>
              </a:rPr>
              <a:t>pentru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învățământ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prescolar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  <a:p>
            <a:pPr marL="40640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1"/>
                </a:solidFill>
              </a:rPr>
              <a:t>Ghid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pentru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învățământul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preșcolar</a:t>
            </a:r>
            <a:r>
              <a:rPr lang="en-US" sz="1600" dirty="0">
                <a:solidFill>
                  <a:schemeClr val="tx1"/>
                </a:solidFill>
              </a:rPr>
              <a:t>, Camelia Munteanu, </a:t>
            </a:r>
            <a:r>
              <a:rPr lang="en-US" sz="1600" dirty="0" err="1">
                <a:solidFill>
                  <a:schemeClr val="tx1"/>
                </a:solidFill>
              </a:rPr>
              <a:t>Eusebiu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Niculai</a:t>
            </a:r>
            <a:r>
              <a:rPr lang="en-US" sz="1600" dirty="0">
                <a:solidFill>
                  <a:schemeClr val="tx1"/>
                </a:solidFill>
              </a:rPr>
              <a:t> Munteanu, / </a:t>
            </a:r>
            <a:r>
              <a:rPr lang="en-US" sz="1600" dirty="0" err="1">
                <a:solidFill>
                  <a:schemeClr val="tx1"/>
                </a:solidFill>
              </a:rPr>
              <a:t>Stiințele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Educației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657" dirty="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657" dirty="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4657" dirty="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90BA40-57E5-4B14-BD5F-194B018AB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800" y="295862"/>
            <a:ext cx="4003500" cy="4551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„JOCUL CU LEGO- O NOUĂ ABORDARE DE ÎNVĂȚARE PRIN JOC , ÎN GRĂDINIȚĂ”</vt:lpstr>
      <vt:lpstr>PowerPoint Presentation</vt:lpstr>
      <vt:lpstr>            ATELIER DE JOC   1.Activități de Dezvoltare Personală-ADP Salutul - aducerea stării de bine prin poezia ,,Gândul bun ” Prezentarea ,,Florii BUNĂSTĂRII” Desfășurarea Jocului ,,Lego magic!” ( Mâna oarbă), -Fiecare participant va lua o piesă de lego. Li se vor adresa întrebări deschise despre formă, culoare, textură, utilitate, asocieri… -Se vor forma echipe în funcție de culoarea lego-ului ales ( 4 echipe a câte 4 copii), -Se vor forma echipe în funcție de culoarea lego-ului ales ( 4 echipe a câte 4 copii).              </vt:lpstr>
      <vt:lpstr>-Fiecare participant va mai lua două piese de lego din grămada de lego de pe covor, pentru a le folosi la un nou joc.(fiecare participant va avea acum 3 piese) Înviorarea se va realiza pe melodia ,,Gimnastica de dimineață” de Ghidușii, cu ajutorul celor 3 piese de lego/persoană. -Participanții vor ține în fiecare mână o piesă de lego iar cea de a treia o vor așeza în dreptul picioarelor, în fața sa. La strofa 1, 2  participanții, cu piesele în mână vor realiza mișcările indicate de versurile cântecului iar la strofele 3 și 4 vor sari ca veverița peste lego, vor înconjura lego ca pisica,… La refren copiii vor aplauda cu ajutorul pieselor de lego (Ex: Mâinile spre soare sus le ridicăm 1, 2- Clap, Clap!)  </vt:lpstr>
      <vt:lpstr>PowerPoint Presentation</vt:lpstr>
      <vt:lpstr>-Se va construi o ,,lume magică”, orășel, a acestor personaje, cu alte piese preluate de pe covor. -Prezentarea orășelelor -Se vor iniția dialoguri, prin adresare de întrebări deschise, despre aceaste construcții despre rolul lor, amplasarea acestora, , personajele existente, meseriile lor, numărarea lor,…  </vt:lpstr>
      <vt:lpstr>3.Activități Liber Alese- în colaborare </vt:lpstr>
      <vt:lpstr>PowerPoint Presentation</vt:lpstr>
      <vt:lpstr>CONCLUZII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„JOCUL CU LEGO- O NOUĂ ABORDARE DE ÎNVĂȚARE PRIN JOC , ÎN GRĂDINIȚĂ”</dc:title>
  <dc:creator>Lenovo</dc:creator>
  <cp:lastModifiedBy>Lenovo</cp:lastModifiedBy>
  <cp:revision>1</cp:revision>
  <dcterms:modified xsi:type="dcterms:W3CDTF">2023-08-31T08:29:02Z</dcterms:modified>
</cp:coreProperties>
</file>